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59" r:id="rId6"/>
    <p:sldId id="265" r:id="rId7"/>
    <p:sldId id="266" r:id="rId8"/>
    <p:sldId id="260" r:id="rId9"/>
    <p:sldId id="261" r:id="rId10"/>
    <p:sldId id="262" r:id="rId11"/>
    <p:sldId id="263" r:id="rId12"/>
    <p:sldId id="264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60"/>
  </p:normalViewPr>
  <p:slideViewPr>
    <p:cSldViewPr snapToGrid="0">
      <p:cViewPr varScale="1">
        <p:scale>
          <a:sx n="50" d="100"/>
          <a:sy n="50" d="100"/>
        </p:scale>
        <p:origin x="132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62918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nneapolisopendata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cooter city"/>
          <p:cNvSpPr txBox="1">
            <a:spLocks noGrp="1"/>
          </p:cNvSpPr>
          <p:nvPr>
            <p:ph type="ctrTitle"/>
          </p:nvPr>
        </p:nvSpPr>
        <p:spPr>
          <a:xfrm>
            <a:off x="355600" y="501104"/>
            <a:ext cx="12293600" cy="1632496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r>
              <a:rPr dirty="0"/>
              <a:t>Scooter city</a:t>
            </a:r>
          </a:p>
        </p:txBody>
      </p:sp>
      <p:sp>
        <p:nvSpPr>
          <p:cNvPr id="120" name="A new era in human transportation"/>
          <p:cNvSpPr txBox="1"/>
          <p:nvPr/>
        </p:nvSpPr>
        <p:spPr>
          <a:xfrm>
            <a:off x="3247194" y="2012949"/>
            <a:ext cx="651041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 new era in human transportation</a:t>
            </a:r>
          </a:p>
        </p:txBody>
      </p:sp>
      <p:sp>
        <p:nvSpPr>
          <p:cNvPr id="121" name="A study on the effect of crime rate due to the introduction of dockless motorized scooters"/>
          <p:cNvSpPr txBox="1"/>
          <p:nvPr/>
        </p:nvSpPr>
        <p:spPr>
          <a:xfrm>
            <a:off x="1857635" y="8221207"/>
            <a:ext cx="967053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 study on the effect of crime rate due to the introduction of dockless motorized scooters</a:t>
            </a: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004" y="2968101"/>
            <a:ext cx="4334792" cy="4954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iscussion"/>
          <p:cNvSpPr txBox="1">
            <a:spLocks noGrp="1"/>
          </p:cNvSpPr>
          <p:nvPr>
            <p:ph type="title"/>
          </p:nvPr>
        </p:nvSpPr>
        <p:spPr>
          <a:xfrm>
            <a:off x="355600" y="101600"/>
            <a:ext cx="12293600" cy="1562167"/>
          </a:xfrm>
          <a:prstGeom prst="rect">
            <a:avLst/>
          </a:prstGeom>
        </p:spPr>
        <p:txBody>
          <a:bodyPr/>
          <a:lstStyle/>
          <a:p>
            <a:r>
              <a:rPr dirty="0"/>
              <a:t>Discussion</a:t>
            </a:r>
          </a:p>
        </p:txBody>
      </p:sp>
      <p:sp>
        <p:nvSpPr>
          <p:cNvPr id="152" name="We were surprised to find that our hypothesis turned out to be false…"/>
          <p:cNvSpPr txBox="1">
            <a:spLocks noGrp="1"/>
          </p:cNvSpPr>
          <p:nvPr>
            <p:ph type="body" sz="half" idx="1"/>
          </p:nvPr>
        </p:nvSpPr>
        <p:spPr>
          <a:xfrm>
            <a:off x="355600" y="1405466"/>
            <a:ext cx="12293600" cy="320767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80111" indent="-380111" defTabSz="426466">
              <a:spcBef>
                <a:spcPts val="3300"/>
              </a:spcBef>
              <a:defRPr sz="3358"/>
            </a:pPr>
            <a:r>
              <a:rPr dirty="0"/>
              <a:t>We were surprised to find that our hypothesis turned out to be false</a:t>
            </a:r>
          </a:p>
          <a:p>
            <a:pPr marL="380111" indent="-380111" defTabSz="426466">
              <a:spcBef>
                <a:spcPts val="3300"/>
              </a:spcBef>
              <a:defRPr sz="3358"/>
            </a:pPr>
            <a:r>
              <a:rPr dirty="0"/>
              <a:t>Crime actually decreased in </a:t>
            </a:r>
            <a:r>
              <a:rPr dirty="0" smtClean="0"/>
              <a:t>four categories</a:t>
            </a:r>
            <a:r>
              <a:rPr dirty="0"/>
              <a:t>, which happen to be “less severe” crimes than the four that didn’t show any </a:t>
            </a:r>
            <a:r>
              <a:rPr dirty="0" smtClean="0"/>
              <a:t>effect</a:t>
            </a:r>
            <a:r>
              <a:rPr lang="en-US" dirty="0" smtClean="0"/>
              <a:t>. And if measuring the crime rate by average crime committed monthly in Minneapolis across all neighborhood analyzed; crime decreased in all categories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41" y="4324350"/>
            <a:ext cx="10560609" cy="5429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st Mor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Post Mortem</a:t>
            </a:r>
          </a:p>
        </p:txBody>
      </p:sp>
      <p:sp>
        <p:nvSpPr>
          <p:cNvPr id="155" name="Discuss any difficulties that arose, and how you dealt with them…"/>
          <p:cNvSpPr txBox="1">
            <a:spLocks noGrp="1"/>
          </p:cNvSpPr>
          <p:nvPr>
            <p:ph type="body" idx="1"/>
          </p:nvPr>
        </p:nvSpPr>
        <p:spPr>
          <a:xfrm>
            <a:off x="507999" y="2154766"/>
            <a:ext cx="12293601" cy="629920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Access to clean data was hard</a:t>
            </a:r>
          </a:p>
          <a:p>
            <a:r>
              <a:rPr lang="en-US" dirty="0" smtClean="0"/>
              <a:t>A lot of data cleansing was done to have a suitable data to work with. </a:t>
            </a:r>
          </a:p>
          <a:p>
            <a:r>
              <a:rPr lang="en-US" dirty="0" smtClean="0"/>
              <a:t>Defining the scope of project and coming up with focused hypothesis.</a:t>
            </a:r>
            <a:endParaRPr dirty="0"/>
          </a:p>
          <a:p>
            <a:r>
              <a:rPr dirty="0"/>
              <a:t>Discuss any additional questions that came up, but which you didn't have time to answer: What would you research next, if you had two more weeks?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Questions?"/>
          <p:cNvSpPr txBox="1">
            <a:spLocks noGrp="1"/>
          </p:cNvSpPr>
          <p:nvPr>
            <p:ph type="title"/>
          </p:nvPr>
        </p:nvSpPr>
        <p:spPr>
          <a:xfrm>
            <a:off x="355600" y="84666"/>
            <a:ext cx="12293600" cy="2438401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Questions?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y is this issue important?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3537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800"/>
            </a:lvl1pPr>
          </a:lstStyle>
          <a:p>
            <a:r>
              <a:rPr dirty="0"/>
              <a:t>Why is this issue important?</a:t>
            </a:r>
          </a:p>
        </p:txBody>
      </p:sp>
      <p:sp>
        <p:nvSpPr>
          <p:cNvPr id="125" name="Today, 126 US cities have “dockless” scooter operations"/>
          <p:cNvSpPr txBox="1">
            <a:spLocks noGrp="1"/>
          </p:cNvSpPr>
          <p:nvPr>
            <p:ph type="body" sz="quarter" idx="1"/>
          </p:nvPr>
        </p:nvSpPr>
        <p:spPr>
          <a:xfrm>
            <a:off x="307404" y="2141016"/>
            <a:ext cx="5190729" cy="264137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700"/>
            </a:lvl1pPr>
          </a:lstStyle>
          <a:p>
            <a:r>
              <a:rPr dirty="0"/>
              <a:t>Today, 126 US cities have “dockless” scooter operations</a:t>
            </a:r>
          </a:p>
        </p:txBody>
      </p:sp>
      <p:pic>
        <p:nvPicPr>
          <p:cNvPr id="126" name="Screen Shot 2019-07-14 at 12.54.59 PM.png" descr="Screen Shot 2019-07-14 at 12.54.59 PM.png"/>
          <p:cNvPicPr>
            <a:picLocks noChangeAspect="1"/>
          </p:cNvPicPr>
          <p:nvPr/>
        </p:nvPicPr>
        <p:blipFill>
          <a:blip r:embed="rId2"/>
          <a:srcRect l="9642" t="12601" r="37667" b="66156"/>
          <a:stretch>
            <a:fillRect/>
          </a:stretch>
        </p:blipFill>
        <p:spPr>
          <a:xfrm>
            <a:off x="6322770" y="5844087"/>
            <a:ext cx="5190777" cy="13079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ports from across the country indicate the nefarious rise in scooter crime"/>
          <p:cNvSpPr txBox="1"/>
          <p:nvPr/>
        </p:nvSpPr>
        <p:spPr>
          <a:xfrm>
            <a:off x="341271" y="4846452"/>
            <a:ext cx="5648789" cy="236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3700"/>
            </a:lvl1pPr>
          </a:lstStyle>
          <a:p>
            <a:r>
              <a:rPr dirty="0"/>
              <a:t>Reports from across the country indicate the nefarious rise in scooter crime</a:t>
            </a:r>
          </a:p>
        </p:txBody>
      </p:sp>
      <p:pic>
        <p:nvPicPr>
          <p:cNvPr id="128" name="Screen Shot 2019-07-14 at 12.57.17 PM.png" descr="Screen Shot 2019-07-14 at 12.57.17 PM.png"/>
          <p:cNvPicPr>
            <a:picLocks noChangeAspect="1"/>
          </p:cNvPicPr>
          <p:nvPr/>
        </p:nvPicPr>
        <p:blipFill>
          <a:blip r:embed="rId3"/>
          <a:srcRect l="11457" t="38889" r="28922" b="23477"/>
          <a:stretch>
            <a:fillRect/>
          </a:stretch>
        </p:blipFill>
        <p:spPr>
          <a:xfrm>
            <a:off x="7333646" y="6668186"/>
            <a:ext cx="4618673" cy="1822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" name="Group"/>
          <p:cNvGrpSpPr/>
          <p:nvPr/>
        </p:nvGrpSpPr>
        <p:grpSpPr>
          <a:xfrm>
            <a:off x="5990060" y="8034307"/>
            <a:ext cx="4120927" cy="1529692"/>
            <a:chOff x="0" y="0"/>
            <a:chExt cx="4120926" cy="1529690"/>
          </a:xfrm>
        </p:grpSpPr>
        <p:pic>
          <p:nvPicPr>
            <p:cNvPr id="129" name="Screen Shot 2019-07-14 at 12.58.47 PM.png" descr="Screen Shot 2019-07-14 at 12.58.47 PM.png"/>
            <p:cNvPicPr>
              <a:picLocks noChangeAspect="1"/>
            </p:cNvPicPr>
            <p:nvPr/>
          </p:nvPicPr>
          <p:blipFill>
            <a:blip r:embed="rId4"/>
            <a:srcRect l="36523" t="22491" r="5170" b="47840"/>
            <a:stretch>
              <a:fillRect/>
            </a:stretch>
          </p:blipFill>
          <p:spPr>
            <a:xfrm>
              <a:off x="7420" y="221509"/>
              <a:ext cx="4113507" cy="13081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Screen Shot 2019-07-14 at 12.58.47 PM.png" descr="Screen Shot 2019-07-14 at 12.58.47 PM.png"/>
            <p:cNvPicPr>
              <a:picLocks noChangeAspect="1"/>
            </p:cNvPicPr>
            <p:nvPr/>
          </p:nvPicPr>
          <p:blipFill>
            <a:blip r:embed="rId4"/>
            <a:srcRect l="10766" t="13656" r="70146" b="76875"/>
            <a:stretch>
              <a:fillRect/>
            </a:stretch>
          </p:blipFill>
          <p:spPr>
            <a:xfrm>
              <a:off x="0" y="0"/>
              <a:ext cx="1031539" cy="319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Screen Shot 2019-07-14 at 12.58.47 PM.png" descr="Screen Shot 2019-07-14 at 12.58.47 PM.png"/>
            <p:cNvPicPr>
              <a:picLocks noChangeAspect="1"/>
            </p:cNvPicPr>
            <p:nvPr/>
          </p:nvPicPr>
          <p:blipFill>
            <a:blip r:embed="rId4"/>
            <a:srcRect l="31836" t="12725" r="3085" b="77445"/>
            <a:stretch>
              <a:fillRect/>
            </a:stretch>
          </p:blipFill>
          <p:spPr>
            <a:xfrm>
              <a:off x="841420" y="5159"/>
              <a:ext cx="3278325" cy="309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3" name="Screen Shot 2019-07-14 at 1.05.55 PM.png" descr="Screen Shot 2019-07-14 at 1.05.55 PM.png"/>
          <p:cNvPicPr>
            <a:picLocks noChangeAspect="1"/>
          </p:cNvPicPr>
          <p:nvPr/>
        </p:nvPicPr>
        <p:blipFill>
          <a:blip r:embed="rId5"/>
          <a:srcRect l="26950" t="12360" r="32801" b="59944"/>
          <a:stretch>
            <a:fillRect/>
          </a:stretch>
        </p:blipFill>
        <p:spPr>
          <a:xfrm>
            <a:off x="9049175" y="8382046"/>
            <a:ext cx="3409232" cy="146619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Minneapolis has recently approved dockless scooters"/>
          <p:cNvSpPr txBox="1"/>
          <p:nvPr/>
        </p:nvSpPr>
        <p:spPr>
          <a:xfrm>
            <a:off x="530839" y="7753277"/>
            <a:ext cx="5269652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3700"/>
            </a:lvl1pPr>
          </a:lstStyle>
          <a:p>
            <a:r>
              <a:rPr dirty="0"/>
              <a:t>Minneapolis has recently approved dockless scooters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017" y="1544849"/>
            <a:ext cx="6322241" cy="3343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243F0DEB-F621-4A67-BB2C-1079FCBF8B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75" y="5072609"/>
            <a:ext cx="7458599" cy="8008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ummary of the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Summary of the study</a:t>
            </a:r>
          </a:p>
        </p:txBody>
      </p:sp>
      <p:sp>
        <p:nvSpPr>
          <p:cNvPr id="138" name="Our hypothesis is that introduction of dockless scooters has increased the crime rate in Minneapoli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359282" indent="-359282" defTabSz="403097">
              <a:spcBef>
                <a:spcPts val="3100"/>
              </a:spcBef>
              <a:defRPr sz="3174"/>
            </a:pPr>
            <a:r>
              <a:rPr dirty="0"/>
              <a:t>Our hypothesis is that introduction of dockless scooters has increased the crime rate in Minneapolis.</a:t>
            </a:r>
          </a:p>
          <a:p>
            <a:pPr marL="359282" indent="-359282" defTabSz="403097">
              <a:spcBef>
                <a:spcPts val="3100"/>
              </a:spcBef>
              <a:defRPr sz="3174"/>
            </a:pPr>
            <a:r>
              <a:rPr dirty="0"/>
              <a:t>We found crime data via </a:t>
            </a:r>
            <a:r>
              <a:rPr u="sng" dirty="0">
                <a:hlinkClick r:id="rId2"/>
              </a:rPr>
              <a:t>www.minneapolisopendata.com</a:t>
            </a:r>
            <a:r>
              <a:rPr dirty="0"/>
              <a:t>????, and scooter rental data via www.scooterdata.com????</a:t>
            </a:r>
          </a:p>
          <a:p>
            <a:pPr marL="359282" indent="-359282" defTabSz="403097">
              <a:spcBef>
                <a:spcPts val="3100"/>
              </a:spcBef>
              <a:defRPr sz="3174"/>
            </a:pPr>
            <a:r>
              <a:rPr dirty="0"/>
              <a:t>We determined the relationship between the rate of individual crimes and scooter rental data, and determine whether a correlation existed</a:t>
            </a:r>
          </a:p>
          <a:p>
            <a:pPr marL="359282" indent="-359282" defTabSz="403097">
              <a:spcBef>
                <a:spcPts val="3100"/>
              </a:spcBef>
              <a:defRPr sz="3174"/>
            </a:pPr>
            <a:r>
              <a:rPr dirty="0"/>
              <a:t>Despite the seasonal effect on crime in Minneapolis, we were able to eliminate this phenomenon to determine that petty crimes decreased during the 4 month scooter pilot study.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ummary of the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Time series of crimes 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2" y="2057400"/>
            <a:ext cx="12205129" cy="6667500"/>
          </a:xfrm>
          <a:prstGeom prst="rect">
            <a:avLst/>
          </a:prstGeom>
        </p:spPr>
      </p:pic>
      <p:sp>
        <p:nvSpPr>
          <p:cNvPr id="6" name="Our hypothesis is that introduction of dockless scooters has increased the crime rate in Minneapolis.…"/>
          <p:cNvSpPr txBox="1">
            <a:spLocks noGrp="1"/>
          </p:cNvSpPr>
          <p:nvPr>
            <p:ph type="body" idx="1"/>
          </p:nvPr>
        </p:nvSpPr>
        <p:spPr>
          <a:xfrm>
            <a:off x="9601629" y="5715000"/>
            <a:ext cx="3047571" cy="200025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03097">
              <a:spcBef>
                <a:spcPts val="3100"/>
              </a:spcBef>
              <a:buFont typeface="Arial" panose="020B0604020202020204" pitchFamily="34" charset="0"/>
              <a:buChar char="•"/>
              <a:defRPr sz="3174"/>
            </a:pPr>
            <a:r>
              <a:rPr lang="en-US" sz="1800" dirty="0" smtClean="0"/>
              <a:t>Additional test </a:t>
            </a:r>
            <a:r>
              <a:rPr lang="en-US" sz="1800" dirty="0"/>
              <a:t>was carried on the </a:t>
            </a:r>
            <a:r>
              <a:rPr lang="en-US" sz="1800" dirty="0"/>
              <a:t>A</a:t>
            </a:r>
            <a:r>
              <a:rPr lang="en-US" sz="1800" dirty="0" smtClean="0"/>
              <a:t>gg</a:t>
            </a:r>
            <a:r>
              <a:rPr lang="en-US" sz="1800" dirty="0" smtClean="0"/>
              <a:t>. Assault</a:t>
            </a:r>
            <a:r>
              <a:rPr lang="en-US" sz="1800" dirty="0"/>
              <a:t>,   </a:t>
            </a:r>
            <a:r>
              <a:rPr lang="en-US" sz="1800" dirty="0" smtClean="0"/>
              <a:t>Burglary, Arson</a:t>
            </a:r>
            <a:r>
              <a:rPr lang="en-US" sz="1800" dirty="0"/>
              <a:t> </a:t>
            </a:r>
            <a:r>
              <a:rPr lang="en-US" sz="1800" dirty="0" smtClean="0"/>
              <a:t>and </a:t>
            </a:r>
            <a:r>
              <a:rPr lang="en-US" sz="1800" dirty="0" smtClean="0"/>
              <a:t>robbery.</a:t>
            </a: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3348456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he proximity to scooters and cr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proximity to scooters and crime</a:t>
            </a:r>
          </a:p>
        </p:txBody>
      </p:sp>
      <p:sp>
        <p:nvSpPr>
          <p:cNvPr id="141" name="Elaborate on the questions you asked, describing what kinds of data you needed to answer them, and where you found it, and how you cleaned 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Does the presence of scooters increase crime rate?</a:t>
            </a:r>
          </a:p>
          <a:p>
            <a:r>
              <a:rPr lang="en-US" dirty="0"/>
              <a:t>Determine scooter geolocation for start and end trips using Minneapolis scooter data (pilot program: July 10 – November 30, 2018) and Centerline data</a:t>
            </a:r>
          </a:p>
          <a:p>
            <a:r>
              <a:rPr lang="en-US" dirty="0"/>
              <a:t>Determine crime rate and neighborhood location using Minneapolis crime data</a:t>
            </a:r>
          </a:p>
          <a:p>
            <a:r>
              <a:rPr dirty="0"/>
              <a:t>Elaborate on the questions you asked, describing what kinds of data you needed to answer them, and where you found it, and how you cleaned it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6492FF-2414-40AC-9537-76B7CAB3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Scooter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3C2A5C-C418-42F0-A98A-B060BCFDD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9EA0871E-56B3-46DA-8E6C-30EE2A24A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14" y="2904672"/>
            <a:ext cx="9724571" cy="54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844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C3991C-2C68-425D-B4AA-E7E9E433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rate and scooters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80FB3C-4350-4A7D-88F3-E2C22A4C3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xmlns="" id="{AEB0AF9C-F3AD-445C-9D5E-87CB9199E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1" y="2895601"/>
            <a:ext cx="10182578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81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he seasonal effect on crime in Minneapol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dirty="0"/>
              <a:t>The seasonal effect on crime in Minneapolis</a:t>
            </a:r>
          </a:p>
        </p:txBody>
      </p:sp>
      <p:sp>
        <p:nvSpPr>
          <p:cNvPr id="144" name="Elaborate on the questions you asked, describing what kinds of data you needed to answer them, and where you found it, and how you cleaned 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Firstly a time graph to provide a story line for our hypothesis </a:t>
            </a:r>
          </a:p>
          <a:p>
            <a:r>
              <a:rPr lang="en-US" dirty="0" smtClean="0"/>
              <a:t>A summarized bar chart of all the crimes committed in neighborhood to show if there where increase or decrease and if it was caused by the introduction scooter to Minneapolis </a:t>
            </a:r>
          </a:p>
          <a:p>
            <a:r>
              <a:rPr dirty="0" smtClean="0"/>
              <a:t>Elaborate </a:t>
            </a:r>
            <a:r>
              <a:rPr dirty="0"/>
              <a:t>on the questions you asked, describing what kinds of data you needed to answer them, and where you found it, and how you cleaned it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Digging into the number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3899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Digging into the numbers</a:t>
            </a:r>
          </a:p>
        </p:txBody>
      </p:sp>
      <p:sp>
        <p:nvSpPr>
          <p:cNvPr id="147" name="Adding a “Date” column to the datable to delineate whether the crime happened before or during the scooter trial period (data visualized via Seaborn factor plot (hue = “Date)…"/>
          <p:cNvSpPr txBox="1">
            <a:spLocks noGrp="1"/>
          </p:cNvSpPr>
          <p:nvPr>
            <p:ph type="body" sz="half" idx="1"/>
          </p:nvPr>
        </p:nvSpPr>
        <p:spPr>
          <a:xfrm>
            <a:off x="440266" y="1966383"/>
            <a:ext cx="6287381" cy="676625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06145" indent="-406145" defTabSz="455675">
              <a:spcBef>
                <a:spcPts val="3500"/>
              </a:spcBef>
              <a:defRPr sz="3587"/>
            </a:pPr>
            <a:r>
              <a:rPr dirty="0"/>
              <a:t>Adding a “Date” column to the datable to delineate whether the crime happened before or during the scooter trial period (data visualized via Seaborn factor plot (hue = “Date)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rPr dirty="0"/>
              <a:t>Using numpy ttest, four categories show significant decline (Robbery,  AggAssault,   Burglary and Arson)</a:t>
            </a:r>
          </a:p>
        </p:txBody>
      </p:sp>
      <p:pic>
        <p:nvPicPr>
          <p:cNvPr id="148" name="CrimeBeforeAfterSummary.png" descr="CrimeBeforeAfterSumma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688" y="6394979"/>
            <a:ext cx="4037593" cy="269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rimebeforeafterplot.png" descr="Crimebeforeafter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76" y="1828799"/>
            <a:ext cx="4298636" cy="4381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516</Words>
  <Application>Microsoft Office PowerPoint</Application>
  <PresentationFormat>Custom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Light</vt:lpstr>
      <vt:lpstr>Helvetica Neue</vt:lpstr>
      <vt:lpstr>Showroom</vt:lpstr>
      <vt:lpstr>Scooter city</vt:lpstr>
      <vt:lpstr>Why is this issue important?</vt:lpstr>
      <vt:lpstr>Summary of the study</vt:lpstr>
      <vt:lpstr>Time series of crimes </vt:lpstr>
      <vt:lpstr>The proximity to scooters and crime</vt:lpstr>
      <vt:lpstr>Scooter locations</vt:lpstr>
      <vt:lpstr>Crime rate and scooters</vt:lpstr>
      <vt:lpstr>The seasonal effect on crime in Minneapolis</vt:lpstr>
      <vt:lpstr>Digging into the numbers</vt:lpstr>
      <vt:lpstr>Discussion</vt:lpstr>
      <vt:lpstr>Post Mortem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Scooter city</dc:title>
  <dc:creator>Adeniyi Ayoade</dc:creator>
  <cp:lastModifiedBy>Adeniyi Ayoade</cp:lastModifiedBy>
  <cp:revision>11</cp:revision>
  <dcterms:modified xsi:type="dcterms:W3CDTF">2019-07-20T11:00:37Z</dcterms:modified>
</cp:coreProperties>
</file>